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8"/>
  </p:notesMasterIdLst>
  <p:handoutMasterIdLst>
    <p:handoutMasterId r:id="rId69"/>
  </p:handoutMasterIdLst>
  <p:sldIdLst>
    <p:sldId id="302" r:id="rId2"/>
    <p:sldId id="256" r:id="rId3"/>
    <p:sldId id="345" r:id="rId4"/>
    <p:sldId id="266" r:id="rId5"/>
    <p:sldId id="309" r:id="rId6"/>
    <p:sldId id="306" r:id="rId7"/>
    <p:sldId id="409" r:id="rId8"/>
    <p:sldId id="310" r:id="rId9"/>
    <p:sldId id="263" r:id="rId10"/>
    <p:sldId id="312" r:id="rId11"/>
    <p:sldId id="311" r:id="rId12"/>
    <p:sldId id="265" r:id="rId13"/>
    <p:sldId id="313" r:id="rId14"/>
    <p:sldId id="346" r:id="rId15"/>
    <p:sldId id="287" r:id="rId16"/>
    <p:sldId id="292" r:id="rId17"/>
    <p:sldId id="268" r:id="rId18"/>
    <p:sldId id="269" r:id="rId19"/>
    <p:sldId id="270" r:id="rId20"/>
    <p:sldId id="271" r:id="rId21"/>
    <p:sldId id="316" r:id="rId22"/>
    <p:sldId id="272" r:id="rId23"/>
    <p:sldId id="317" r:id="rId24"/>
    <p:sldId id="348" r:id="rId25"/>
    <p:sldId id="314" r:id="rId26"/>
    <p:sldId id="274" r:id="rId27"/>
    <p:sldId id="315" r:id="rId28"/>
    <p:sldId id="275" r:id="rId29"/>
    <p:sldId id="276" r:id="rId30"/>
    <p:sldId id="297" r:id="rId31"/>
    <p:sldId id="299" r:id="rId32"/>
    <p:sldId id="294" r:id="rId33"/>
    <p:sldId id="295" r:id="rId34"/>
    <p:sldId id="296" r:id="rId35"/>
    <p:sldId id="344" r:id="rId36"/>
    <p:sldId id="347"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59" r:id="rId61"/>
    <p:sldId id="360" r:id="rId62"/>
    <p:sldId id="361" r:id="rId63"/>
    <p:sldId id="408" r:id="rId64"/>
    <p:sldId id="362" r:id="rId65"/>
    <p:sldId id="363" r:id="rId66"/>
    <p:sldId id="406" r:id="rId67"/>
  </p:sldIdLst>
  <p:sldSz cx="12192000" cy="6858000"/>
  <p:notesSz cx="7302500" cy="9588500"/>
  <p:custDataLst>
    <p:tags r:id="rId70"/>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2" autoAdjust="0"/>
    <p:restoredTop sz="85109" autoAdjust="0"/>
  </p:normalViewPr>
  <p:slideViewPr>
    <p:cSldViewPr>
      <p:cViewPr varScale="1">
        <p:scale>
          <a:sx n="96" d="100"/>
          <a:sy n="96" d="100"/>
        </p:scale>
        <p:origin x="168"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3878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423095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65812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CCB - here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 0.5 = 0.0625</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5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32</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3593590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38</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41</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43</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44</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45</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Here</a:t>
            </a:r>
          </a:p>
        </p:txBody>
      </p:sp>
      <p:sp>
        <p:nvSpPr>
          <p:cNvPr id="4" name="Slide Number Placeholder 3"/>
          <p:cNvSpPr>
            <a:spLocks noGrp="1"/>
          </p:cNvSpPr>
          <p:nvPr>
            <p:ph type="sldNum" sz="quarter" idx="5"/>
          </p:nvPr>
        </p:nvSpPr>
        <p:spPr/>
        <p:txBody>
          <a:bodyPr/>
          <a:lstStyle/>
          <a:p>
            <a:fld id="{CD7DE18D-B477-5540-A418-45080CBABEBE}" type="slidenum">
              <a:rPr lang="en-US" smtClean="0"/>
              <a:pPr/>
              <a:t>49</a:t>
            </a:fld>
            <a:endParaRPr lang="en-US"/>
          </a:p>
        </p:txBody>
      </p:sp>
    </p:spTree>
    <p:extLst>
      <p:ext uri="{BB962C8B-B14F-4D97-AF65-F5344CB8AC3E}">
        <p14:creationId xmlns:p14="http://schemas.microsoft.com/office/powerpoint/2010/main" val="70693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51</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52</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53</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54</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60</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61</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62</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66</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32028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11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a:latin typeface="Open Sans SemiBold"/>
                <a:ea typeface="Open Sans SemiBold"/>
                <a:cs typeface="Open Sans SemiBold"/>
                <a:sym typeface="Open Sans SemiBold"/>
              </a:rPr>
              <a:t> </a:t>
            </a:r>
            <a:r>
              <a:rPr lang="en-US" sz="2300" i="0" u="none" strike="noStrike" cap="none">
                <a:latin typeface="Open Sans SemiBold"/>
                <a:ea typeface="Open Sans SemiBold"/>
                <a:cs typeface="Open Sans SemiBold"/>
                <a:sym typeface="Open Sans SemiBold"/>
              </a:rPr>
              <a:t>CIS 521:  </a:t>
            </a:r>
            <a:br>
              <a:rPr lang="en-US" sz="2300" i="0" u="none" strike="noStrike" cap="none">
                <a:latin typeface="Open Sans SemiBold"/>
                <a:ea typeface="Open Sans SemiBold"/>
                <a:cs typeface="Open Sans SemiBold"/>
                <a:sym typeface="Open Sans SemiBold"/>
              </a:rPr>
            </a:br>
            <a:r>
              <a:rPr lang="en-US" sz="2300" i="0" u="none" strike="noStrike" cap="none">
                <a:latin typeface="Open Sans SemiBold"/>
                <a:ea typeface="Open Sans SemiBold"/>
                <a:cs typeface="Open Sans SemiBold"/>
                <a:sym typeface="Open Sans SemiBold"/>
              </a:rPr>
              <a:t> ARTIFICIAL INTELLIGENCE </a:t>
            </a:r>
            <a:endParaRPr sz="1300" i="0" u="none" strike="noStrike" cap="none">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5086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notesSlide" Target="../notesSlides/notesSlide12.xml"/><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3.xml"/><Relationship Id="rId7"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26.xml"/><Relationship Id="rId5" Type="http://schemas.openxmlformats.org/officeDocument/2006/relationships/slideLayout" Target="../slideLayouts/slideLayout2.xml"/><Relationship Id="rId10" Type="http://schemas.openxmlformats.org/officeDocument/2006/relationships/image" Target="../media/image42.png"/><Relationship Id="rId4" Type="http://schemas.openxmlformats.org/officeDocument/2006/relationships/tags" Target="../tags/tag24.xml"/><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notesSlide" Target="../notesSlides/notesSlide30.xml"/><Relationship Id="rId10" Type="http://schemas.openxmlformats.org/officeDocument/2006/relationships/image" Target="../media/image49.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4.xml"/><Relationship Id="rId7" Type="http://schemas.openxmlformats.org/officeDocument/2006/relationships/image" Target="../media/image22.png"/><Relationship Id="rId12" Type="http://schemas.openxmlformats.org/officeDocument/2006/relationships/image" Target="../media/image5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6.xml"/><Relationship Id="rId10" Type="http://schemas.openxmlformats.org/officeDocument/2006/relationships/image" Target="../media/image56.png"/><Relationship Id="rId4" Type="http://schemas.openxmlformats.org/officeDocument/2006/relationships/tags" Target="../tags/tag35.xml"/><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0.xml"/><Relationship Id="rId7" Type="http://schemas.openxmlformats.org/officeDocument/2006/relationships/image" Target="../media/image6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0.xml"/><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1.xml"/><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5.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4.png"/><Relationship Id="rId5" Type="http://schemas.openxmlformats.org/officeDocument/2006/relationships/slideLayout" Target="../slideLayouts/slideLayout2.xml"/><Relationship Id="rId10" Type="http://schemas.openxmlformats.org/officeDocument/2006/relationships/image" Target="../media/image68.png"/><Relationship Id="rId4" Type="http://schemas.openxmlformats.org/officeDocument/2006/relationships/tags" Target="../tags/tag46.xml"/><Relationship Id="rId9"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1.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notesSlide" Target="../notesSlides/notesSlide46.xml"/><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tags" Target="../tags/tag54.xml"/><Relationship Id="rId7" Type="http://schemas.openxmlformats.org/officeDocument/2006/relationships/notesSlide" Target="../notesSlides/notesSlide47.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85.png"/><Relationship Id="rId4" Type="http://schemas.openxmlformats.org/officeDocument/2006/relationships/tags" Target="../tags/tag55.xml"/><Relationship Id="rId9"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notesSlide" Target="../notesSlides/notesSlide49.xml"/><Relationship Id="rId17" Type="http://schemas.openxmlformats.org/officeDocument/2006/relationships/image" Target="../media/image103.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24" Type="http://schemas.openxmlformats.org/officeDocument/2006/relationships/image" Target="../media/image110.emf"/><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6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Examples and Notation</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95965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Probabilities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63971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3" name="TextBox 2">
            <a:extLst>
              <a:ext uri="{FF2B5EF4-FFF2-40B4-BE49-F238E27FC236}">
                <a16:creationId xmlns:a16="http://schemas.microsoft.com/office/drawing/2014/main" id="{2A9AA4D4-B9D8-4CC5-33D8-147E4D234BE0}"/>
              </a:ext>
            </a:extLst>
          </p:cNvPr>
          <p:cNvSpPr txBox="1"/>
          <p:nvPr/>
        </p:nvSpPr>
        <p:spPr>
          <a:xfrm>
            <a:off x="8399645" y="4255344"/>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
        <p:nvSpPr>
          <p:cNvPr id="20" name="TextBox 19">
            <a:extLst>
              <a:ext uri="{FF2B5EF4-FFF2-40B4-BE49-F238E27FC236}">
                <a16:creationId xmlns:a16="http://schemas.microsoft.com/office/drawing/2014/main" id="{59741ADD-772E-7FC8-8E6B-E2597CCCA3C7}"/>
              </a:ext>
            </a:extLst>
          </p:cNvPr>
          <p:cNvSpPr txBox="1"/>
          <p:nvPr/>
        </p:nvSpPr>
        <p:spPr>
          <a:xfrm>
            <a:off x="2743200" y="3924756"/>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Tree>
    <p:extLst>
      <p:ext uri="{BB962C8B-B14F-4D97-AF65-F5344CB8AC3E}">
        <p14:creationId xmlns:p14="http://schemas.microsoft.com/office/powerpoint/2010/main" val="148925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640" name="Picture 40"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
        <p:nvSpPr>
          <p:cNvPr id="18" name="TextBox 17">
            <a:extLst>
              <a:ext uri="{FF2B5EF4-FFF2-40B4-BE49-F238E27FC236}">
                <a16:creationId xmlns:a16="http://schemas.microsoft.com/office/drawing/2014/main" id="{C4950344-95B1-9AD1-9F04-D7C223C18117}"/>
              </a:ext>
            </a:extLst>
          </p:cNvPr>
          <p:cNvSpPr txBox="1"/>
          <p:nvPr/>
        </p:nvSpPr>
        <p:spPr>
          <a:xfrm>
            <a:off x="1747354" y="4930292"/>
            <a:ext cx="369238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h,h</a:t>
            </a:r>
            <a:r>
              <a:rPr lang="en-US" sz="2500" i="1" dirty="0">
                <a:latin typeface="Calibri"/>
                <a:cs typeface="Calibri"/>
              </a:rPr>
              <a:t>, t, h) = </a:t>
            </a:r>
            <a:endParaRPr lang="en-US" sz="2500" dirty="0"/>
          </a:p>
        </p:txBody>
      </p:sp>
      <p:sp>
        <p:nvSpPr>
          <p:cNvPr id="19" name="TextBox 18">
            <a:extLst>
              <a:ext uri="{FF2B5EF4-FFF2-40B4-BE49-F238E27FC236}">
                <a16:creationId xmlns:a16="http://schemas.microsoft.com/office/drawing/2014/main" id="{2ED85620-15A9-DFC5-39F1-2E53F55B36CB}"/>
              </a:ext>
            </a:extLst>
          </p:cNvPr>
          <p:cNvSpPr txBox="1"/>
          <p:nvPr/>
        </p:nvSpPr>
        <p:spPr>
          <a:xfrm>
            <a:off x="3249681" y="2938205"/>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2</a:t>
            </a:r>
            <a:r>
              <a:rPr lang="en-US" sz="2500" i="1" dirty="0">
                <a:latin typeface="Calibri"/>
                <a:cs typeface="Calibri"/>
              </a:rPr>
              <a:t>)</a:t>
            </a:r>
            <a:endParaRPr lang="en-US" sz="2500" dirty="0"/>
          </a:p>
        </p:txBody>
      </p:sp>
      <p:sp>
        <p:nvSpPr>
          <p:cNvPr id="20" name="TextBox 19">
            <a:extLst>
              <a:ext uri="{FF2B5EF4-FFF2-40B4-BE49-F238E27FC236}">
                <a16:creationId xmlns:a16="http://schemas.microsoft.com/office/drawing/2014/main" id="{AD5FD4BD-14B3-E9BE-7C68-C74DB7AE6B80}"/>
              </a:ext>
            </a:extLst>
          </p:cNvPr>
          <p:cNvSpPr txBox="1"/>
          <p:nvPr/>
        </p:nvSpPr>
        <p:spPr>
          <a:xfrm>
            <a:off x="6678681" y="2936071"/>
            <a:ext cx="81583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X</a:t>
            </a:r>
            <a:r>
              <a:rPr lang="en-US" sz="2500" i="1" baseline="-25000" dirty="0" err="1">
                <a:latin typeface="Calibri"/>
                <a:cs typeface="Calibri"/>
              </a:rPr>
              <a:t>n</a:t>
            </a:r>
            <a:r>
              <a:rPr lang="en-US" sz="2500" i="1" dirty="0">
                <a:latin typeface="Calibri"/>
                <a:cs typeface="Calibri"/>
              </a:rPr>
              <a:t>)</a:t>
            </a:r>
            <a:endParaRPr lang="en-US" sz="2500" dirty="0"/>
          </a:p>
        </p:txBody>
      </p:sp>
      <p:sp>
        <p:nvSpPr>
          <p:cNvPr id="21" name="TextBox 20">
            <a:extLst>
              <a:ext uri="{FF2B5EF4-FFF2-40B4-BE49-F238E27FC236}">
                <a16:creationId xmlns:a16="http://schemas.microsoft.com/office/drawing/2014/main" id="{BF8E340B-9BBF-B8AD-474E-C97E8BC8EE2C}"/>
              </a:ext>
            </a:extLst>
          </p:cNvPr>
          <p:cNvSpPr txBox="1"/>
          <p:nvPr/>
        </p:nvSpPr>
        <p:spPr>
          <a:xfrm>
            <a:off x="1502051" y="2936071"/>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1</a:t>
            </a:r>
            <a:r>
              <a:rPr lang="en-US" sz="2500" i="1" dirty="0">
                <a:latin typeface="Calibri"/>
                <a:cs typeface="Calibri"/>
              </a:rPr>
              <a:t>)</a:t>
            </a:r>
            <a:endParaRPr lang="en-US" sz="2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
        <p:nvSpPr>
          <p:cNvPr id="14" name="TextBox 13">
            <a:extLst>
              <a:ext uri="{FF2B5EF4-FFF2-40B4-BE49-F238E27FC236}">
                <a16:creationId xmlns:a16="http://schemas.microsoft.com/office/drawing/2014/main" id="{9E4FED43-36D1-3113-8778-9F9EAF987FB4}"/>
              </a:ext>
            </a:extLst>
          </p:cNvPr>
          <p:cNvSpPr txBox="1"/>
          <p:nvPr/>
        </p:nvSpPr>
        <p:spPr>
          <a:xfrm>
            <a:off x="3140213" y="1838763"/>
            <a:ext cx="815837" cy="477054"/>
          </a:xfrm>
          <a:prstGeom prst="rect">
            <a:avLst/>
          </a:prstGeom>
          <a:noFill/>
        </p:spPr>
        <p:txBody>
          <a:bodyPr wrap="square">
            <a:spAutoFit/>
          </a:bodyPr>
          <a:lstStyle/>
          <a:p>
            <a:r>
              <a:rPr lang="en-US" sz="2500" i="1" dirty="0">
                <a:latin typeface="Calibri"/>
                <a:cs typeface="Calibri"/>
              </a:rPr>
              <a:t>P(R)</a:t>
            </a:r>
            <a:endParaRPr lang="en-US" sz="2500" dirty="0"/>
          </a:p>
        </p:txBody>
      </p:sp>
      <p:sp>
        <p:nvSpPr>
          <p:cNvPr id="15" name="TextBox 14">
            <a:extLst>
              <a:ext uri="{FF2B5EF4-FFF2-40B4-BE49-F238E27FC236}">
                <a16:creationId xmlns:a16="http://schemas.microsoft.com/office/drawing/2014/main" id="{70C0A7EE-0557-1C7E-19D1-8429E5B28A8F}"/>
              </a:ext>
            </a:extLst>
          </p:cNvPr>
          <p:cNvSpPr txBox="1"/>
          <p:nvPr/>
        </p:nvSpPr>
        <p:spPr>
          <a:xfrm>
            <a:off x="3363238" y="3282147"/>
            <a:ext cx="1185624" cy="477054"/>
          </a:xfrm>
          <a:prstGeom prst="rect">
            <a:avLst/>
          </a:prstGeom>
          <a:noFill/>
        </p:spPr>
        <p:txBody>
          <a:bodyPr wrap="square">
            <a:spAutoFit/>
          </a:bodyPr>
          <a:lstStyle/>
          <a:p>
            <a:r>
              <a:rPr lang="en-US" sz="2500" i="1" dirty="0">
                <a:latin typeface="Calibri"/>
                <a:cs typeface="Calibri"/>
              </a:rPr>
              <a:t>P(T</a:t>
            </a:r>
            <a:r>
              <a:rPr lang="en-US" sz="2500" dirty="0">
                <a:latin typeface="Calibri"/>
                <a:cs typeface="Calibri"/>
              </a:rPr>
              <a:t>|</a:t>
            </a:r>
            <a:r>
              <a:rPr lang="en-US" sz="2500" i="1" dirty="0">
                <a:latin typeface="Calibri"/>
                <a:cs typeface="Calibri"/>
              </a:rPr>
              <a:t>R)</a:t>
            </a:r>
            <a:endParaRPr lang="en-US" sz="2500" dirty="0"/>
          </a:p>
        </p:txBody>
      </p:sp>
      <p:sp>
        <p:nvSpPr>
          <p:cNvPr id="16" name="TextBox 15">
            <a:extLst>
              <a:ext uri="{FF2B5EF4-FFF2-40B4-BE49-F238E27FC236}">
                <a16:creationId xmlns:a16="http://schemas.microsoft.com/office/drawing/2014/main" id="{07DE85D1-1F16-7B81-3C3B-948802800183}"/>
              </a:ext>
            </a:extLst>
          </p:cNvPr>
          <p:cNvSpPr txBox="1"/>
          <p:nvPr/>
        </p:nvSpPr>
        <p:spPr>
          <a:xfrm>
            <a:off x="5268912" y="2270539"/>
            <a:ext cx="1654175" cy="477054"/>
          </a:xfrm>
          <a:prstGeom prst="rect">
            <a:avLst/>
          </a:prstGeom>
          <a:noFill/>
        </p:spPr>
        <p:txBody>
          <a:bodyPr wrap="square">
            <a:spAutoFit/>
          </a:bodyPr>
          <a:lstStyle/>
          <a:p>
            <a:r>
              <a:rPr lang="en-US" sz="2500" i="1" dirty="0">
                <a:latin typeface="Calibri"/>
                <a:cs typeface="Calibri"/>
              </a:rPr>
              <a:t>P(+r, </a:t>
            </a:r>
            <a:r>
              <a:rPr lang="en-US" sz="2500" dirty="0">
                <a:latin typeface="Calibri"/>
                <a:cs typeface="Calibri"/>
              </a:rPr>
              <a:t>-t</a:t>
            </a:r>
            <a:r>
              <a:rPr lang="en-US" sz="2500" i="1" dirty="0">
                <a:latin typeface="Calibri"/>
                <a:cs typeface="Calibri"/>
              </a:rPr>
              <a:t>) = </a:t>
            </a:r>
            <a:endParaRPr lang="en-US"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Independence in Probabilities </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38238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9DC23B97-048B-7B64-3923-DD18B13CB92D}"/>
              </a:ext>
            </a:extLst>
          </p:cNvPr>
          <p:cNvSpPr txBox="1"/>
          <p:nvPr/>
        </p:nvSpPr>
        <p:spPr>
          <a:xfrm>
            <a:off x="2840106" y="2958296"/>
            <a:ext cx="815837" cy="477054"/>
          </a:xfrm>
          <a:prstGeom prst="rect">
            <a:avLst/>
          </a:prstGeom>
          <a:noFill/>
        </p:spPr>
        <p:txBody>
          <a:bodyPr wrap="square">
            <a:spAutoFit/>
          </a:bodyPr>
          <a:lstStyle/>
          <a:p>
            <a:r>
              <a:rPr lang="en-US" sz="2500" i="1" dirty="0">
                <a:latin typeface="Calibri"/>
                <a:cs typeface="Calibri"/>
              </a:rPr>
              <a:t>P(T)</a:t>
            </a:r>
            <a:endParaRPr lang="en-US" sz="2500" dirty="0"/>
          </a:p>
        </p:txBody>
      </p:sp>
      <p:sp>
        <p:nvSpPr>
          <p:cNvPr id="16" name="TextBox 15">
            <a:extLst>
              <a:ext uri="{FF2B5EF4-FFF2-40B4-BE49-F238E27FC236}">
                <a16:creationId xmlns:a16="http://schemas.microsoft.com/office/drawing/2014/main" id="{353A22AC-3D59-BF3D-CDB9-CC2AEA526228}"/>
              </a:ext>
            </a:extLst>
          </p:cNvPr>
          <p:cNvSpPr txBox="1"/>
          <p:nvPr/>
        </p:nvSpPr>
        <p:spPr>
          <a:xfrm>
            <a:off x="2762776" y="4428722"/>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a:t>
            </a:r>
            <a:r>
              <a:rPr lang="en-US" sz="2500" i="1" dirty="0">
                <a:latin typeface="Calibri"/>
                <a:cs typeface="Calibri"/>
              </a:rPr>
              <a:t>T)</a:t>
            </a:r>
            <a:endParaRPr lang="en-US" sz="2500" dirty="0"/>
          </a:p>
        </p:txBody>
      </p:sp>
      <p:sp>
        <p:nvSpPr>
          <p:cNvPr id="17" name="TextBox 16">
            <a:extLst>
              <a:ext uri="{FF2B5EF4-FFF2-40B4-BE49-F238E27FC236}">
                <a16:creationId xmlns:a16="http://schemas.microsoft.com/office/drawing/2014/main" id="{0F22ACD7-E373-71A1-FE7A-BF2DA8CAEC4C}"/>
              </a:ext>
            </a:extLst>
          </p:cNvPr>
          <p:cNvSpPr txBox="1"/>
          <p:nvPr/>
        </p:nvSpPr>
        <p:spPr>
          <a:xfrm>
            <a:off x="6244482" y="3915076"/>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 </a:t>
            </a:r>
            <a:r>
              <a:rPr lang="en-US" sz="2500" i="1" dirty="0">
                <a:latin typeface="Calibri"/>
                <a:cs typeface="Calibri"/>
              </a:rPr>
              <a:t>T)</a:t>
            </a:r>
            <a:endParaRPr lang="en-US" sz="2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Properties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61228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a:ea typeface="ＭＳ Ｐゴシック" pitchFamily="34" charset="-128"/>
                <a:cs typeface="Calibri"/>
              </a:rPr>
              <a:t>Conditional independence assumptions directly from simplifications in chain rule: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78249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2743063" lvl="6" indent="0">
              <a:lnSpc>
                <a:spcPct val="80000"/>
              </a:lnSpc>
              <a:buNone/>
            </a:pPr>
            <a:endParaRPr lang="en-US" sz="1600" dirty="0">
              <a:latin typeface="Calibri"/>
              <a:cs typeface="Calibri"/>
            </a:endParaRPr>
          </a:p>
          <a:p>
            <a:pPr>
              <a:lnSpc>
                <a:spcPct val="80000"/>
              </a:lnSpc>
            </a:pPr>
            <a:r>
              <a:rPr lang="en-US" sz="2400" dirty="0">
                <a:latin typeface="Calibri"/>
                <a:cs typeface="Calibri"/>
              </a:rPr>
              <a:t>What do we do with probabilistic models?</a:t>
            </a:r>
          </a:p>
          <a:p>
            <a:pPr lvl="1">
              <a:lnSpc>
                <a:spcPct val="80000"/>
              </a:lnSpc>
            </a:pPr>
            <a:r>
              <a:rPr lang="en-US" sz="2000" dirty="0">
                <a:latin typeface="Calibri"/>
                <a:cs typeface="Calibri"/>
              </a:rPr>
              <a:t>We (or our agents) need to reason about unknown variables, given evidence</a:t>
            </a:r>
          </a:p>
          <a:p>
            <a:pPr lvl="1">
              <a:lnSpc>
                <a:spcPct val="80000"/>
              </a:lnSpc>
            </a:pPr>
            <a:r>
              <a:rPr lang="en-US" sz="2000" dirty="0">
                <a:latin typeface="Calibri"/>
                <a:cs typeface="Calibri"/>
              </a:rPr>
              <a:t>Example: explanation (diagnostic reasoning)</a:t>
            </a:r>
          </a:p>
          <a:p>
            <a:pPr lvl="1">
              <a:lnSpc>
                <a:spcPct val="80000"/>
              </a:lnSpc>
            </a:pPr>
            <a:r>
              <a:rPr lang="en-US" sz="2000" dirty="0">
                <a:latin typeface="Calibri"/>
                <a:cs typeface="Calibri"/>
              </a:rPr>
              <a:t>Example: prediction (causal reasoning)</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8" name="Picture 48"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
        <p:nvSpPr>
          <p:cNvPr id="4" name="TextBox 3">
            <a:extLst>
              <a:ext uri="{FF2B5EF4-FFF2-40B4-BE49-F238E27FC236}">
                <a16:creationId xmlns:a16="http://schemas.microsoft.com/office/drawing/2014/main" id="{DEA176C9-097B-BAF8-984D-35D2F954F91F}"/>
              </a:ext>
            </a:extLst>
          </p:cNvPr>
          <p:cNvSpPr txBox="1"/>
          <p:nvPr/>
        </p:nvSpPr>
        <p:spPr>
          <a:xfrm>
            <a:off x="1026765" y="2495035"/>
            <a:ext cx="731290" cy="369332"/>
          </a:xfrm>
          <a:prstGeom prst="rect">
            <a:avLst/>
          </a:prstGeom>
          <a:noFill/>
        </p:spPr>
        <p:txBody>
          <a:bodyPr wrap="none" rtlCol="0">
            <a:spAutoFit/>
          </a:bodyPr>
          <a:lstStyle/>
          <a:p>
            <a:r>
              <a:rPr lang="en-US" dirty="0"/>
              <a:t>P(X</a:t>
            </a:r>
            <a:r>
              <a:rPr lang="en-US" baseline="-25000" dirty="0"/>
              <a:t>1</a:t>
            </a:r>
            <a:r>
              <a:rPr lang="en-US" dirty="0"/>
              <a:t>)</a:t>
            </a:r>
          </a:p>
        </p:txBody>
      </p:sp>
      <p:sp>
        <p:nvSpPr>
          <p:cNvPr id="20" name="TextBox 19">
            <a:extLst>
              <a:ext uri="{FF2B5EF4-FFF2-40B4-BE49-F238E27FC236}">
                <a16:creationId xmlns:a16="http://schemas.microsoft.com/office/drawing/2014/main" id="{42213277-8AF9-BB1D-D595-F65F0E36EDE1}"/>
              </a:ext>
            </a:extLst>
          </p:cNvPr>
          <p:cNvSpPr txBox="1"/>
          <p:nvPr/>
        </p:nvSpPr>
        <p:spPr>
          <a:xfrm>
            <a:off x="2786498" y="2495035"/>
            <a:ext cx="731290" cy="369332"/>
          </a:xfrm>
          <a:prstGeom prst="rect">
            <a:avLst/>
          </a:prstGeom>
          <a:noFill/>
        </p:spPr>
        <p:txBody>
          <a:bodyPr wrap="none" rtlCol="0">
            <a:spAutoFit/>
          </a:bodyPr>
          <a:lstStyle/>
          <a:p>
            <a:r>
              <a:rPr lang="en-US" dirty="0"/>
              <a:t>P(X</a:t>
            </a:r>
            <a:r>
              <a:rPr lang="en-US" baseline="-25000" dirty="0"/>
              <a:t>2</a:t>
            </a:r>
            <a:r>
              <a:rPr lang="en-US" dirty="0"/>
              <a:t>)</a:t>
            </a:r>
          </a:p>
        </p:txBody>
      </p:sp>
      <p:sp>
        <p:nvSpPr>
          <p:cNvPr id="21" name="TextBox 20">
            <a:extLst>
              <a:ext uri="{FF2B5EF4-FFF2-40B4-BE49-F238E27FC236}">
                <a16:creationId xmlns:a16="http://schemas.microsoft.com/office/drawing/2014/main" id="{CE520F21-B0C3-A33E-3342-1AD6721B69C4}"/>
              </a:ext>
            </a:extLst>
          </p:cNvPr>
          <p:cNvSpPr txBox="1"/>
          <p:nvPr/>
        </p:nvSpPr>
        <p:spPr>
          <a:xfrm>
            <a:off x="6088243" y="2479092"/>
            <a:ext cx="731290" cy="369332"/>
          </a:xfrm>
          <a:prstGeom prst="rect">
            <a:avLst/>
          </a:prstGeom>
          <a:noFill/>
        </p:spPr>
        <p:txBody>
          <a:bodyPr wrap="none" rtlCol="0">
            <a:spAutoFit/>
          </a:bodyPr>
          <a:lstStyle/>
          <a:p>
            <a:r>
              <a:rPr lang="en-US" dirty="0"/>
              <a:t>P(</a:t>
            </a:r>
            <a:r>
              <a:rPr lang="en-US" dirty="0" err="1"/>
              <a:t>X</a:t>
            </a:r>
            <a:r>
              <a:rPr lang="en-US" baseline="-25000" dirty="0" err="1"/>
              <a:t>n</a:t>
            </a:r>
            <a:r>
              <a:rPr lang="en-US" dirty="0"/>
              <a:t>)</a:t>
            </a:r>
          </a:p>
        </p:txBody>
      </p:sp>
      <p:sp>
        <p:nvSpPr>
          <p:cNvPr id="22" name="TextBox 21">
            <a:extLst>
              <a:ext uri="{FF2B5EF4-FFF2-40B4-BE49-F238E27FC236}">
                <a16:creationId xmlns:a16="http://schemas.microsoft.com/office/drawing/2014/main" id="{73FA7AEE-7CD7-4319-61C0-895A07D8DAF2}"/>
              </a:ext>
            </a:extLst>
          </p:cNvPr>
          <p:cNvSpPr txBox="1"/>
          <p:nvPr/>
        </p:nvSpPr>
        <p:spPr>
          <a:xfrm>
            <a:off x="2895600" y="4680505"/>
            <a:ext cx="1760418" cy="369332"/>
          </a:xfrm>
          <a:prstGeom prst="rect">
            <a:avLst/>
          </a:prstGeom>
          <a:noFill/>
        </p:spPr>
        <p:txBody>
          <a:bodyPr wrap="none" rtlCol="0">
            <a:spAutoFit/>
          </a:bodyPr>
          <a:lstStyle/>
          <a:p>
            <a:r>
              <a:rPr lang="en-US" dirty="0"/>
              <a:t>P(X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p>
        </p:txBody>
      </p:sp>
      <p:sp>
        <p:nvSpPr>
          <p:cNvPr id="23" name="TextBox 22">
            <a:extLst>
              <a:ext uri="{FF2B5EF4-FFF2-40B4-BE49-F238E27FC236}">
                <a16:creationId xmlns:a16="http://schemas.microsoft.com/office/drawing/2014/main" id="{12A2BC10-57B9-1061-4DA1-7735EF8158AE}"/>
              </a:ext>
            </a:extLst>
          </p:cNvPr>
          <p:cNvSpPr txBox="1"/>
          <p:nvPr/>
        </p:nvSpPr>
        <p:spPr>
          <a:xfrm>
            <a:off x="1863910" y="5606534"/>
            <a:ext cx="397866" cy="369332"/>
          </a:xfrm>
          <a:prstGeom prst="rect">
            <a:avLst/>
          </a:prstGeom>
          <a:noFill/>
        </p:spPr>
        <p:txBody>
          <a:bodyPr wrap="none" rtlCol="0">
            <a:spAutoFit/>
          </a:bodyPr>
          <a:lstStyle/>
          <a:p>
            <a:r>
              <a:rPr lang="en-US" dirty="0"/>
              <a:t>2</a:t>
            </a:r>
            <a:r>
              <a:rPr lang="en-US" baseline="30000" dirty="0"/>
              <a:t>n</a:t>
            </a:r>
          </a:p>
        </p:txBody>
      </p:sp>
    </p:spTree>
    <p:extLst>
      <p:ext uri="{BB962C8B-B14F-4D97-AF65-F5344CB8AC3E}">
        <p14:creationId xmlns:p14="http://schemas.microsoft.com/office/powerpoint/2010/main" val="173294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56751</TotalTime>
  <Words>5914</Words>
  <Application>Microsoft Macintosh PowerPoint</Application>
  <PresentationFormat>Widescreen</PresentationFormat>
  <Paragraphs>1203</Paragraphs>
  <Slides>66</Slides>
  <Notes>53</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Open Sans</vt:lpstr>
      <vt:lpstr>Open Sans SemiBold</vt:lpstr>
      <vt:lpstr>Times</vt:lpstr>
      <vt:lpstr>Times New Roman</vt:lpstr>
      <vt:lpstr>Wingdings</vt:lpstr>
      <vt:lpstr>dan-berkeley-nlp-v1</vt:lpstr>
      <vt:lpstr>PowerPoint Presentation</vt:lpstr>
      <vt:lpstr>PowerPoint Presentation</vt:lpstr>
      <vt:lpstr>PowerPoint Presentation</vt:lpstr>
      <vt:lpstr>Probabilistic Models</vt:lpstr>
      <vt:lpstr>Independence</vt:lpstr>
      <vt:lpstr>Independence?</vt:lpstr>
      <vt:lpstr>Independence</vt:lpstr>
      <vt:lpstr>Conditional Independence</vt:lpstr>
      <vt:lpstr>Conditional Independence</vt:lpstr>
      <vt:lpstr>Conditional Independence</vt:lpstr>
      <vt:lpstr>Conditional Independence</vt:lpstr>
      <vt:lpstr>Conditional Independence and the Chain Rule</vt:lpstr>
      <vt:lpstr>Bayes’ Nets: Big Picture</vt:lpstr>
      <vt:lpstr>PowerPoint Presentation</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PowerPoint Presentation</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PowerPoint Presentation</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3393</cp:revision>
  <cp:lastPrinted>2019-10-24T13:18:23Z</cp:lastPrinted>
  <dcterms:created xsi:type="dcterms:W3CDTF">2004-08-27T04:16:05Z</dcterms:created>
  <dcterms:modified xsi:type="dcterms:W3CDTF">2022-07-22T18:43:17Z</dcterms:modified>
</cp:coreProperties>
</file>